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sldIdLst>
    <p:sldId id="256" r:id="rId2"/>
    <p:sldId id="272" r:id="rId3"/>
    <p:sldId id="265" r:id="rId4"/>
    <p:sldId id="269" r:id="rId5"/>
    <p:sldId id="258" r:id="rId6"/>
    <p:sldId id="260" r:id="rId7"/>
    <p:sldId id="263" r:id="rId8"/>
    <p:sldId id="267" r:id="rId9"/>
    <p:sldId id="273" r:id="rId10"/>
    <p:sldId id="274" r:id="rId11"/>
    <p:sldId id="275" r:id="rId12"/>
    <p:sldId id="27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9" d="100"/>
          <a:sy n="79" d="100"/>
        </p:scale>
        <p:origin x="821" y="77"/>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gif>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81F02B84-2724-4998-9FA1-23616E67724A}" type="datetimeFigureOut">
              <a:rPr lang="ru-RU" smtClean="0"/>
              <a:t>26.10.2016</a:t>
            </a:fld>
            <a:endParaRPr lang="ru-RU"/>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ru-RU"/>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59BD4EE7-3A0D-47BA-A1CD-76BAC7DE5E02}" type="slidenum">
              <a:rPr lang="ru-RU" smtClean="0"/>
              <a:t>‹#›</a:t>
            </a:fld>
            <a:endParaRPr lang="ru-RU"/>
          </a:p>
        </p:txBody>
      </p:sp>
    </p:spTree>
    <p:extLst>
      <p:ext uri="{BB962C8B-B14F-4D97-AF65-F5344CB8AC3E}">
        <p14:creationId xmlns:p14="http://schemas.microsoft.com/office/powerpoint/2010/main" val="1772128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F02B84-2724-4998-9FA1-23616E67724A}" type="datetimeFigureOut">
              <a:rPr lang="ru-RU" smtClean="0"/>
              <a:t>26.10.2016</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59BD4EE7-3A0D-47BA-A1CD-76BAC7DE5E02}" type="slidenum">
              <a:rPr lang="ru-RU" smtClean="0"/>
              <a:t>‹#›</a:t>
            </a:fld>
            <a:endParaRPr lang="ru-RU"/>
          </a:p>
        </p:txBody>
      </p:sp>
    </p:spTree>
    <p:extLst>
      <p:ext uri="{BB962C8B-B14F-4D97-AF65-F5344CB8AC3E}">
        <p14:creationId xmlns:p14="http://schemas.microsoft.com/office/powerpoint/2010/main" val="1324919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F02B84-2724-4998-9FA1-23616E67724A}" type="datetimeFigureOut">
              <a:rPr lang="ru-RU" smtClean="0"/>
              <a:t>26.10.2016</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59BD4EE7-3A0D-47BA-A1CD-76BAC7DE5E02}" type="slidenum">
              <a:rPr lang="ru-RU" smtClean="0"/>
              <a:t>‹#›</a:t>
            </a:fld>
            <a:endParaRPr lang="ru-RU"/>
          </a:p>
        </p:txBody>
      </p:sp>
    </p:spTree>
    <p:extLst>
      <p:ext uri="{BB962C8B-B14F-4D97-AF65-F5344CB8AC3E}">
        <p14:creationId xmlns:p14="http://schemas.microsoft.com/office/powerpoint/2010/main" val="1050627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F02B84-2724-4998-9FA1-23616E67724A}" type="datetimeFigureOut">
              <a:rPr lang="ru-RU" smtClean="0"/>
              <a:t>26.10.2016</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59BD4EE7-3A0D-47BA-A1CD-76BAC7DE5E02}" type="slidenum">
              <a:rPr lang="ru-RU" smtClean="0"/>
              <a:t>‹#›</a:t>
            </a:fld>
            <a:endParaRPr lang="ru-RU"/>
          </a:p>
        </p:txBody>
      </p:sp>
    </p:spTree>
    <p:extLst>
      <p:ext uri="{BB962C8B-B14F-4D97-AF65-F5344CB8AC3E}">
        <p14:creationId xmlns:p14="http://schemas.microsoft.com/office/powerpoint/2010/main" val="35657834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F02B84-2724-4998-9FA1-23616E67724A}" type="datetimeFigureOut">
              <a:rPr lang="ru-RU" smtClean="0"/>
              <a:t>26.10.2016</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59BD4EE7-3A0D-47BA-A1CD-76BAC7DE5E02}" type="slidenum">
              <a:rPr lang="ru-RU" smtClean="0"/>
              <a:t>‹#›</a:t>
            </a:fld>
            <a:endParaRPr lang="ru-RU"/>
          </a:p>
        </p:txBody>
      </p:sp>
    </p:spTree>
    <p:extLst>
      <p:ext uri="{BB962C8B-B14F-4D97-AF65-F5344CB8AC3E}">
        <p14:creationId xmlns:p14="http://schemas.microsoft.com/office/powerpoint/2010/main" val="40191507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F02B84-2724-4998-9FA1-23616E67724A}" type="datetimeFigureOut">
              <a:rPr lang="ru-RU" smtClean="0"/>
              <a:t>26.10.2016</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59BD4EE7-3A0D-47BA-A1CD-76BAC7DE5E02}" type="slidenum">
              <a:rPr lang="ru-RU" smtClean="0"/>
              <a:t>‹#›</a:t>
            </a:fld>
            <a:endParaRPr lang="ru-RU"/>
          </a:p>
        </p:txBody>
      </p:sp>
    </p:spTree>
    <p:extLst>
      <p:ext uri="{BB962C8B-B14F-4D97-AF65-F5344CB8AC3E}">
        <p14:creationId xmlns:p14="http://schemas.microsoft.com/office/powerpoint/2010/main" val="13298320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F02B84-2724-4998-9FA1-23616E67724A}" type="datetimeFigureOut">
              <a:rPr lang="ru-RU" smtClean="0"/>
              <a:t>26.10.2016</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59BD4EE7-3A0D-47BA-A1CD-76BAC7DE5E02}" type="slidenum">
              <a:rPr lang="ru-RU" smtClean="0"/>
              <a:t>‹#›</a:t>
            </a:fld>
            <a:endParaRPr lang="ru-RU"/>
          </a:p>
        </p:txBody>
      </p:sp>
    </p:spTree>
    <p:extLst>
      <p:ext uri="{BB962C8B-B14F-4D97-AF65-F5344CB8AC3E}">
        <p14:creationId xmlns:p14="http://schemas.microsoft.com/office/powerpoint/2010/main" val="2974446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F02B84-2724-4998-9FA1-23616E67724A}" type="datetimeFigureOut">
              <a:rPr lang="ru-RU" smtClean="0"/>
              <a:t>26.10.2016</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59BD4EE7-3A0D-47BA-A1CD-76BAC7DE5E02}" type="slidenum">
              <a:rPr lang="ru-RU" smtClean="0"/>
              <a:t>‹#›</a:t>
            </a:fld>
            <a:endParaRPr lang="ru-RU"/>
          </a:p>
        </p:txBody>
      </p:sp>
    </p:spTree>
    <p:extLst>
      <p:ext uri="{BB962C8B-B14F-4D97-AF65-F5344CB8AC3E}">
        <p14:creationId xmlns:p14="http://schemas.microsoft.com/office/powerpoint/2010/main" val="96194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F02B84-2724-4998-9FA1-23616E67724A}" type="datetimeFigureOut">
              <a:rPr lang="ru-RU" smtClean="0"/>
              <a:t>26.10.2016</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59BD4EE7-3A0D-47BA-A1CD-76BAC7DE5E02}" type="slidenum">
              <a:rPr lang="ru-RU" smtClean="0"/>
              <a:t>‹#›</a:t>
            </a:fld>
            <a:endParaRPr lang="ru-RU"/>
          </a:p>
        </p:txBody>
      </p:sp>
    </p:spTree>
    <p:extLst>
      <p:ext uri="{BB962C8B-B14F-4D97-AF65-F5344CB8AC3E}">
        <p14:creationId xmlns:p14="http://schemas.microsoft.com/office/powerpoint/2010/main" val="1404802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81F02B84-2724-4998-9FA1-23616E67724A}" type="datetimeFigureOut">
              <a:rPr lang="ru-RU" smtClean="0"/>
              <a:t>26.10.2016</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59BD4EE7-3A0D-47BA-A1CD-76BAC7DE5E02}" type="slidenum">
              <a:rPr lang="ru-RU" smtClean="0"/>
              <a:t>‹#›</a:t>
            </a:fld>
            <a:endParaRPr lang="ru-RU"/>
          </a:p>
        </p:txBody>
      </p:sp>
    </p:spTree>
    <p:extLst>
      <p:ext uri="{BB962C8B-B14F-4D97-AF65-F5344CB8AC3E}">
        <p14:creationId xmlns:p14="http://schemas.microsoft.com/office/powerpoint/2010/main" val="2601363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81F02B84-2724-4998-9FA1-23616E67724A}" type="datetimeFigureOut">
              <a:rPr lang="ru-RU" smtClean="0"/>
              <a:t>26.10.2016</a:t>
            </a:fld>
            <a:endParaRPr lang="ru-RU"/>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ru-RU"/>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59BD4EE7-3A0D-47BA-A1CD-76BAC7DE5E02}" type="slidenum">
              <a:rPr lang="ru-RU" smtClean="0"/>
              <a:t>‹#›</a:t>
            </a:fld>
            <a:endParaRPr lang="ru-RU"/>
          </a:p>
        </p:txBody>
      </p:sp>
    </p:spTree>
    <p:extLst>
      <p:ext uri="{BB962C8B-B14F-4D97-AF65-F5344CB8AC3E}">
        <p14:creationId xmlns:p14="http://schemas.microsoft.com/office/powerpoint/2010/main" val="2861057889"/>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81F02B84-2724-4998-9FA1-23616E67724A}" type="datetimeFigureOut">
              <a:rPr lang="ru-RU" smtClean="0"/>
              <a:t>26.10.2016</a:t>
            </a:fld>
            <a:endParaRPr lang="ru-RU"/>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ru-RU"/>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59BD4EE7-3A0D-47BA-A1CD-76BAC7DE5E02}" type="slidenum">
              <a:rPr lang="ru-RU" smtClean="0"/>
              <a:t>‹#›</a:t>
            </a:fld>
            <a:endParaRPr lang="ru-RU"/>
          </a:p>
        </p:txBody>
      </p:sp>
    </p:spTree>
    <p:extLst>
      <p:ext uri="{BB962C8B-B14F-4D97-AF65-F5344CB8AC3E}">
        <p14:creationId xmlns:p14="http://schemas.microsoft.com/office/powerpoint/2010/main" val="962430430"/>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0" y="770468"/>
            <a:ext cx="12192000" cy="2370501"/>
          </a:xfrm>
        </p:spPr>
        <p:txBody>
          <a:bodyPr/>
          <a:lstStyle/>
          <a:p>
            <a:pPr algn="ctr"/>
            <a:r>
              <a:rPr lang="en-US" sz="6600" dirty="0">
                <a:latin typeface="Courier New" panose="02070309020205020404" pitchFamily="49" charset="0"/>
                <a:cs typeface="Courier New" panose="02070309020205020404" pitchFamily="49" charset="0"/>
              </a:rPr>
              <a:t>Image Compression Benchmarking</a:t>
            </a:r>
            <a:endParaRPr lang="ru-RU" sz="6600" dirty="0">
              <a:latin typeface="Courier New" panose="02070309020205020404" pitchFamily="49" charset="0"/>
              <a:cs typeface="Courier New" panose="02070309020205020404" pitchFamily="49" charset="0"/>
            </a:endParaRPr>
          </a:p>
        </p:txBody>
      </p:sp>
      <p:sp>
        <p:nvSpPr>
          <p:cNvPr id="3" name="Подзаголовок 2"/>
          <p:cNvSpPr>
            <a:spLocks noGrp="1"/>
          </p:cNvSpPr>
          <p:nvPr>
            <p:ph type="subTitle" idx="1"/>
          </p:nvPr>
        </p:nvSpPr>
        <p:spPr>
          <a:xfrm>
            <a:off x="0" y="3439779"/>
            <a:ext cx="12192000" cy="478904"/>
          </a:xfrm>
        </p:spPr>
        <p:txBody>
          <a:bodyPr>
            <a:normAutofit/>
          </a:bodyPr>
          <a:lstStyle/>
          <a:p>
            <a:pPr algn="ctr"/>
            <a:r>
              <a:rPr lang="en-US" sz="2400" dirty="0" err="1">
                <a:latin typeface="Courier New" panose="02070309020205020404" pitchFamily="49" charset="0"/>
                <a:cs typeface="Courier New" panose="02070309020205020404" pitchFamily="49" charset="0"/>
              </a:rPr>
              <a:t>Mischenko</a:t>
            </a:r>
            <a:r>
              <a:rPr lang="en-US" sz="2400" dirty="0">
                <a:latin typeface="Courier New" panose="02070309020205020404" pitchFamily="49" charset="0"/>
                <a:cs typeface="Courier New" panose="02070309020205020404" pitchFamily="49" charset="0"/>
              </a:rPr>
              <a:t> V</a:t>
            </a:r>
            <a:r>
              <a:rPr lang="ru-RU"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Rassadin</a:t>
            </a:r>
            <a:r>
              <a:rPr lang="en-US" sz="2400" dirty="0">
                <a:latin typeface="Courier New" panose="02070309020205020404" pitchFamily="49" charset="0"/>
                <a:cs typeface="Courier New" panose="02070309020205020404" pitchFamily="49" charset="0"/>
              </a:rPr>
              <a:t> A</a:t>
            </a:r>
            <a:r>
              <a:rPr lang="ru-RU"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Rusov</a:t>
            </a:r>
            <a:r>
              <a:rPr lang="en-US" sz="2400" dirty="0">
                <a:latin typeface="Courier New" panose="02070309020205020404" pitchFamily="49" charset="0"/>
                <a:cs typeface="Courier New" panose="02070309020205020404" pitchFamily="49" charset="0"/>
              </a:rPr>
              <a:t> N</a:t>
            </a:r>
            <a:r>
              <a:rPr lang="ru-RU" sz="2400" dirty="0">
                <a:latin typeface="Courier New" panose="02070309020205020404" pitchFamily="49" charset="0"/>
                <a:cs typeface="Courier New" panose="02070309020205020404" pitchFamily="49" charset="0"/>
              </a:rPr>
              <a:t>.</a:t>
            </a:r>
          </a:p>
        </p:txBody>
      </p:sp>
      <p:sp>
        <p:nvSpPr>
          <p:cNvPr id="4" name="Rectangle 3"/>
          <p:cNvSpPr/>
          <p:nvPr/>
        </p:nvSpPr>
        <p:spPr>
          <a:xfrm>
            <a:off x="0" y="6093296"/>
            <a:ext cx="12175987" cy="461665"/>
          </a:xfrm>
          <a:prstGeom prst="rect">
            <a:avLst/>
          </a:prstGeom>
        </p:spPr>
        <p:txBody>
          <a:bodyPr wrap="square">
            <a:spAutoFit/>
          </a:bodyPr>
          <a:lstStyle/>
          <a:p>
            <a:pPr algn="ctr"/>
            <a:r>
              <a:rPr lang="ru-RU" sz="2400" dirty="0">
                <a:solidFill>
                  <a:schemeClr val="bg1"/>
                </a:solidFill>
                <a:latin typeface="Courier New" panose="02070309020205020404" pitchFamily="49" charset="0"/>
                <a:cs typeface="Courier New" panose="02070309020205020404" pitchFamily="49" charset="0"/>
              </a:rPr>
              <a:t>2016</a:t>
            </a:r>
          </a:p>
        </p:txBody>
      </p:sp>
      <p:sp>
        <p:nvSpPr>
          <p:cNvPr id="5" name="Подзаголовок 2"/>
          <p:cNvSpPr txBox="1">
            <a:spLocks/>
          </p:cNvSpPr>
          <p:nvPr/>
        </p:nvSpPr>
        <p:spPr>
          <a:xfrm>
            <a:off x="0" y="4274988"/>
            <a:ext cx="12192000" cy="478904"/>
          </a:xfrm>
          <a:prstGeom prst="rect">
            <a:avLst/>
          </a:prstGeom>
        </p:spPr>
        <p:txBody>
          <a:bodyPr vert="horz" lIns="91440" tIns="45720" rIns="91440" bIns="45720" rtlCol="0">
            <a:normAutofit/>
          </a:bodyPr>
          <a:lstStyle>
            <a:lvl1pPr marL="0" indent="0" algn="l" defTabSz="914400" rtl="0" eaLnBrk="1" latinLnBrk="0" hangingPunct="1">
              <a:lnSpc>
                <a:spcPct val="85000"/>
              </a:lnSpc>
              <a:spcBef>
                <a:spcPts val="1300"/>
              </a:spcBef>
              <a:buFont typeface="Arial" pitchFamily="34" charset="0"/>
              <a:buNone/>
              <a:defRPr sz="3200" kern="1200">
                <a:solidFill>
                  <a:schemeClr val="bg1"/>
                </a:solidFill>
                <a:latin typeface="+mj-lt"/>
                <a:ea typeface="+mn-ea"/>
                <a:cs typeface="+mn-cs"/>
              </a:defRPr>
            </a:lvl1pPr>
            <a:lvl2pPr marL="457200" indent="0" algn="ctr" defTabSz="914400" rtl="0" eaLnBrk="1" latinLnBrk="0" hangingPunct="1">
              <a:lnSpc>
                <a:spcPct val="85000"/>
              </a:lnSpc>
              <a:spcBef>
                <a:spcPts val="600"/>
              </a:spcBef>
              <a:buFont typeface="Arial" pitchFamily="34" charset="0"/>
              <a:buNone/>
              <a:defRPr sz="2800" kern="1200">
                <a:solidFill>
                  <a:schemeClr val="tx1">
                    <a:lumMod val="85000"/>
                    <a:lumOff val="15000"/>
                  </a:schemeClr>
                </a:solidFill>
                <a:latin typeface="+mn-lt"/>
                <a:ea typeface="+mn-ea"/>
                <a:cs typeface="+mn-cs"/>
              </a:defRPr>
            </a:lvl2pPr>
            <a:lvl3pPr marL="914400" indent="0" algn="ctr" defTabSz="914400" rtl="0" eaLnBrk="1" latinLnBrk="0" hangingPunct="1">
              <a:lnSpc>
                <a:spcPct val="85000"/>
              </a:lnSpc>
              <a:spcBef>
                <a:spcPts val="600"/>
              </a:spcBef>
              <a:buFont typeface="Arial" pitchFamily="34" charset="0"/>
              <a:buNone/>
              <a:defRPr sz="2400" i="1" kern="1200">
                <a:solidFill>
                  <a:schemeClr val="tx1">
                    <a:lumMod val="85000"/>
                    <a:lumOff val="15000"/>
                  </a:schemeClr>
                </a:solidFill>
                <a:latin typeface="+mn-lt"/>
                <a:ea typeface="+mn-ea"/>
                <a:cs typeface="+mn-cs"/>
              </a:defRPr>
            </a:lvl3pPr>
            <a:lvl4pPr marL="13716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4pPr>
            <a:lvl5pPr marL="18288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5pPr>
            <a:lvl6pPr marL="22860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85000"/>
              </a:lnSpc>
              <a:spcBef>
                <a:spcPts val="600"/>
              </a:spcBef>
              <a:buFont typeface="Arial" pitchFamily="34" charset="0"/>
              <a:buNone/>
              <a:defRPr sz="2000" kern="1200">
                <a:solidFill>
                  <a:schemeClr val="tx1">
                    <a:lumMod val="85000"/>
                    <a:lumOff val="15000"/>
                  </a:schemeClr>
                </a:solidFill>
                <a:latin typeface="+mn-lt"/>
                <a:ea typeface="+mn-ea"/>
                <a:cs typeface="+mn-cs"/>
              </a:defRPr>
            </a:lvl9pPr>
          </a:lstStyle>
          <a:p>
            <a:pPr algn="ctr"/>
            <a:r>
              <a:rPr lang="en-US" sz="2400" i="1" dirty="0">
                <a:latin typeface="Courier New" panose="02070309020205020404" pitchFamily="49" charset="0"/>
                <a:cs typeface="Courier New" panose="02070309020205020404" pitchFamily="49" charset="0"/>
              </a:rPr>
              <a:t>National Research Institute “Higher School of Economics”</a:t>
            </a:r>
            <a:endParaRPr lang="ru-RU" sz="2400" i="1" dirty="0">
              <a:latin typeface="Courier New" panose="02070309020205020404" pitchFamily="49" charset="0"/>
              <a:cs typeface="Courier New" panose="02070309020205020404" pitchFamily="49"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txBox="1">
            <a:spLocks/>
          </p:cNvSpPr>
          <p:nvPr/>
        </p:nvSpPr>
        <p:spPr>
          <a:xfrm>
            <a:off x="0" y="116632"/>
            <a:ext cx="12192000" cy="985251"/>
          </a:xfrm>
          <a:prstGeom prst="rect">
            <a:avLst/>
          </a:prstGeom>
        </p:spPr>
        <p:txBody>
          <a:bodyP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lnSpc>
                <a:spcPct val="100000"/>
              </a:lnSpc>
            </a:pPr>
            <a:r>
              <a:rPr lang="en-US" sz="3600" dirty="0">
                <a:latin typeface="Calibri Light" panose="020F0302020204030204" pitchFamily="34" charset="0"/>
              </a:rPr>
              <a:t>Benchmarking Results</a:t>
            </a:r>
            <a:endParaRPr lang="ru-RU" sz="3600" dirty="0">
              <a:latin typeface="Calibri Light" panose="020F0302020204030204" pitchFamily="34" charset="0"/>
            </a:endParaRPr>
          </a:p>
        </p:txBody>
      </p:sp>
      <p:pic>
        <p:nvPicPr>
          <p:cNvPr id="3" name="Рисунок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764704"/>
            <a:ext cx="12192000" cy="6093296"/>
          </a:xfrm>
          <a:prstGeom prst="rect">
            <a:avLst/>
          </a:prstGeom>
        </p:spPr>
      </p:pic>
    </p:spTree>
    <p:extLst>
      <p:ext uri="{BB962C8B-B14F-4D97-AF65-F5344CB8AC3E}">
        <p14:creationId xmlns:p14="http://schemas.microsoft.com/office/powerpoint/2010/main" val="22260993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txBox="1">
            <a:spLocks/>
          </p:cNvSpPr>
          <p:nvPr/>
        </p:nvSpPr>
        <p:spPr>
          <a:xfrm>
            <a:off x="0" y="116632"/>
            <a:ext cx="12192000" cy="985251"/>
          </a:xfrm>
          <a:prstGeom prst="rect">
            <a:avLst/>
          </a:prstGeom>
        </p:spPr>
        <p:txBody>
          <a:bodyP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lnSpc>
                <a:spcPct val="100000"/>
              </a:lnSpc>
            </a:pPr>
            <a:r>
              <a:rPr lang="en-US" sz="3600" dirty="0">
                <a:latin typeface="Calibri Light" panose="020F0302020204030204" pitchFamily="34" charset="0"/>
              </a:rPr>
              <a:t>Benchmarking Results</a:t>
            </a:r>
            <a:endParaRPr lang="ru-RU" sz="3600" dirty="0">
              <a:latin typeface="Calibri Light" panose="020F0302020204030204" pitchFamily="34" charset="0"/>
            </a:endParaRPr>
          </a:p>
        </p:txBody>
      </p:sp>
      <p:pic>
        <p:nvPicPr>
          <p:cNvPr id="3" name="Рисунок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836712"/>
            <a:ext cx="12192000" cy="5713147"/>
          </a:xfrm>
          <a:prstGeom prst="rect">
            <a:avLst/>
          </a:prstGeom>
          <a:ln>
            <a:noFill/>
          </a:ln>
        </p:spPr>
      </p:pic>
    </p:spTree>
    <p:extLst>
      <p:ext uri="{BB962C8B-B14F-4D97-AF65-F5344CB8AC3E}">
        <p14:creationId xmlns:p14="http://schemas.microsoft.com/office/powerpoint/2010/main" val="2699035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txBox="1">
            <a:spLocks/>
          </p:cNvSpPr>
          <p:nvPr/>
        </p:nvSpPr>
        <p:spPr>
          <a:xfrm>
            <a:off x="0" y="116632"/>
            <a:ext cx="12192000" cy="985251"/>
          </a:xfrm>
          <a:prstGeom prst="rect">
            <a:avLst/>
          </a:prstGeom>
        </p:spPr>
        <p:txBody>
          <a:bodyP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lnSpc>
                <a:spcPct val="100000"/>
              </a:lnSpc>
            </a:pPr>
            <a:r>
              <a:rPr lang="en-US" sz="3600" dirty="0">
                <a:latin typeface="Calibri Light" panose="020F0302020204030204" pitchFamily="34" charset="0"/>
              </a:rPr>
              <a:t>Benchmarking Results</a:t>
            </a:r>
            <a:endParaRPr lang="ru-RU" sz="3600" dirty="0">
              <a:latin typeface="Calibri Light" panose="020F0302020204030204" pitchFamily="34" charset="0"/>
            </a:endParaRPr>
          </a:p>
        </p:txBody>
      </p:sp>
      <p:pic>
        <p:nvPicPr>
          <p:cNvPr id="3" name="Рисунок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764704"/>
            <a:ext cx="12192000" cy="5980981"/>
          </a:xfrm>
          <a:prstGeom prst="rect">
            <a:avLst/>
          </a:prstGeom>
        </p:spPr>
      </p:pic>
    </p:spTree>
    <p:extLst>
      <p:ext uri="{BB962C8B-B14F-4D97-AF65-F5344CB8AC3E}">
        <p14:creationId xmlns:p14="http://schemas.microsoft.com/office/powerpoint/2010/main" val="17314252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2000" cy="908720"/>
          </a:xfrm>
        </p:spPr>
        <p:txBody>
          <a:bodyPr>
            <a:normAutofit/>
          </a:bodyPr>
          <a:lstStyle/>
          <a:p>
            <a:pPr algn="ctr">
              <a:spcAft>
                <a:spcPts val="1200"/>
              </a:spcAft>
            </a:pPr>
            <a:r>
              <a:rPr lang="ru-RU" sz="3600" i="1" dirty="0"/>
              <a:t>«</a:t>
            </a:r>
            <a:r>
              <a:rPr lang="en-US" sz="3600" i="1" dirty="0"/>
              <a:t>Full Resolution Image Compression with Recurrent Neural Networks</a:t>
            </a:r>
            <a:r>
              <a:rPr lang="ru-RU" sz="3600" i="1" dirty="0"/>
              <a:t>»</a:t>
            </a:r>
            <a:endParaRPr lang="en-US" sz="3600" i="1" dirty="0"/>
          </a:p>
        </p:txBody>
      </p:sp>
      <p:sp>
        <p:nvSpPr>
          <p:cNvPr id="3" name="Объект 2"/>
          <p:cNvSpPr>
            <a:spLocks noGrp="1"/>
          </p:cNvSpPr>
          <p:nvPr>
            <p:ph idx="1"/>
          </p:nvPr>
        </p:nvSpPr>
        <p:spPr>
          <a:xfrm>
            <a:off x="191344" y="1512454"/>
            <a:ext cx="11881320" cy="1491069"/>
          </a:xfrm>
        </p:spPr>
        <p:txBody>
          <a:bodyPr>
            <a:noAutofit/>
          </a:bodyPr>
          <a:lstStyle/>
          <a:p>
            <a:pPr marL="0" indent="0">
              <a:spcBef>
                <a:spcPts val="0"/>
              </a:spcBef>
              <a:spcAft>
                <a:spcPts val="600"/>
              </a:spcAft>
              <a:buNone/>
            </a:pPr>
            <a:r>
              <a:rPr lang="en-US" sz="2200" dirty="0">
                <a:latin typeface="Calibri Light" panose="020F0302020204030204" pitchFamily="34" charset="0"/>
                <a:cs typeface="Times New Roman" panose="02020603050405020304" pitchFamily="18" charset="0"/>
              </a:rPr>
              <a:t>The paper presents an approach of </a:t>
            </a:r>
            <a:r>
              <a:rPr lang="en-US" sz="2200" dirty="0" err="1">
                <a:latin typeface="Calibri Light" panose="020F0302020204030204" pitchFamily="34" charset="0"/>
                <a:cs typeface="Times New Roman" panose="02020603050405020304" pitchFamily="18" charset="0"/>
              </a:rPr>
              <a:t>lossy</a:t>
            </a:r>
            <a:r>
              <a:rPr lang="en-US" sz="2200" dirty="0">
                <a:latin typeface="Calibri Light" panose="020F0302020204030204" pitchFamily="34" charset="0"/>
                <a:cs typeface="Times New Roman" panose="02020603050405020304" pitchFamily="18" charset="0"/>
              </a:rPr>
              <a:t> image compression based on neural networks. Authors provides an neural network model that allows variable compression rates during deployment without network retraining so that the network needs to be trained only once. Proposed model consist of a recurrent neural network (RNN)-based encoder and decoder, a </a:t>
            </a:r>
            <a:r>
              <a:rPr lang="en-US" sz="2200" dirty="0" err="1">
                <a:latin typeface="Calibri Light" panose="020F0302020204030204" pitchFamily="34" charset="0"/>
                <a:cs typeface="Times New Roman" panose="02020603050405020304" pitchFamily="18" charset="0"/>
              </a:rPr>
              <a:t>binarizer</a:t>
            </a:r>
            <a:r>
              <a:rPr lang="en-US" sz="2200" dirty="0">
                <a:latin typeface="Calibri Light" panose="020F0302020204030204" pitchFamily="34" charset="0"/>
                <a:cs typeface="Times New Roman" panose="02020603050405020304" pitchFamily="18" charset="0"/>
              </a:rPr>
              <a:t>, and a neural network for entropy coding. We compare RNN types and introduce a new hybrid of GRU and </a:t>
            </a:r>
            <a:r>
              <a:rPr lang="en-US" sz="2200" dirty="0" err="1">
                <a:latin typeface="Calibri Light" panose="020F0302020204030204" pitchFamily="34" charset="0"/>
                <a:cs typeface="Times New Roman" panose="02020603050405020304" pitchFamily="18" charset="0"/>
              </a:rPr>
              <a:t>ResNet</a:t>
            </a:r>
            <a:r>
              <a:rPr lang="en-US" sz="2200" dirty="0">
                <a:latin typeface="Calibri Light" panose="020F0302020204030204" pitchFamily="34" charset="0"/>
                <a:cs typeface="Times New Roman" panose="02020603050405020304" pitchFamily="18" charset="0"/>
              </a:rPr>
              <a:t>.</a:t>
            </a:r>
            <a:endParaRPr lang="ru-RU" sz="2200" dirty="0">
              <a:latin typeface="Calibri Light" panose="020F0302020204030204" pitchFamily="34" charset="0"/>
              <a:cs typeface="Times New Roman" panose="02020603050405020304" pitchFamily="18" charset="0"/>
            </a:endParaRPr>
          </a:p>
        </p:txBody>
      </p:sp>
      <p:sp>
        <p:nvSpPr>
          <p:cNvPr id="4" name="Rectangle 3"/>
          <p:cNvSpPr/>
          <p:nvPr/>
        </p:nvSpPr>
        <p:spPr>
          <a:xfrm>
            <a:off x="2135560" y="836712"/>
            <a:ext cx="10056440" cy="646331"/>
          </a:xfrm>
          <a:prstGeom prst="rect">
            <a:avLst/>
          </a:prstGeom>
        </p:spPr>
        <p:txBody>
          <a:bodyPr wrap="square">
            <a:spAutoFit/>
          </a:bodyPr>
          <a:lstStyle/>
          <a:p>
            <a:pPr algn="r"/>
            <a:r>
              <a:rPr lang="en-US" dirty="0">
                <a:latin typeface="Calibri Light" panose="020F0302020204030204" pitchFamily="34" charset="0"/>
              </a:rPr>
              <a:t>George </a:t>
            </a:r>
            <a:r>
              <a:rPr lang="en-US" dirty="0" err="1">
                <a:latin typeface="Calibri Light" panose="020F0302020204030204" pitchFamily="34" charset="0"/>
              </a:rPr>
              <a:t>Toderici</a:t>
            </a:r>
            <a:r>
              <a:rPr lang="en-US" dirty="0">
                <a:latin typeface="Calibri Light" panose="020F0302020204030204" pitchFamily="34" charset="0"/>
              </a:rPr>
              <a:t>, Damien Vincent, Nick Johnston, Sung </a:t>
            </a:r>
            <a:r>
              <a:rPr lang="en-US" dirty="0" err="1">
                <a:latin typeface="Calibri Light" panose="020F0302020204030204" pitchFamily="34" charset="0"/>
              </a:rPr>
              <a:t>Jin</a:t>
            </a:r>
            <a:r>
              <a:rPr lang="en-US" dirty="0">
                <a:latin typeface="Calibri Light" panose="020F0302020204030204" pitchFamily="34" charset="0"/>
              </a:rPr>
              <a:t> Hwang, David </a:t>
            </a:r>
            <a:r>
              <a:rPr lang="en-US" dirty="0" err="1">
                <a:latin typeface="Calibri Light" panose="020F0302020204030204" pitchFamily="34" charset="0"/>
              </a:rPr>
              <a:t>Minnen</a:t>
            </a:r>
            <a:r>
              <a:rPr lang="en-US" dirty="0">
                <a:latin typeface="Calibri Light" panose="020F0302020204030204" pitchFamily="34" charset="0"/>
              </a:rPr>
              <a:t>, Joel Shor, Michele </a:t>
            </a:r>
            <a:r>
              <a:rPr lang="en-US" dirty="0" err="1">
                <a:latin typeface="Calibri Light" panose="020F0302020204030204" pitchFamily="34" charset="0"/>
              </a:rPr>
              <a:t>Covell</a:t>
            </a:r>
            <a:br>
              <a:rPr lang="en-US" dirty="0">
                <a:latin typeface="Calibri Light" panose="020F0302020204030204" pitchFamily="34" charset="0"/>
              </a:rPr>
            </a:br>
            <a:r>
              <a:rPr lang="en-US" dirty="0">
                <a:latin typeface="Calibri Light" panose="020F0302020204030204" pitchFamily="34" charset="0"/>
              </a:rPr>
              <a:t>Google Inc.</a:t>
            </a:r>
            <a:endParaRPr lang="ru-RU" dirty="0">
              <a:latin typeface="Calibri Light" panose="020F0302020204030204" pitchFamily="34" charset="0"/>
            </a:endParaRPr>
          </a:p>
        </p:txBody>
      </p:sp>
      <p:pic>
        <p:nvPicPr>
          <p:cNvPr id="5" name="Picture 2" descr="D:\1.png"/>
          <p:cNvPicPr>
            <a:picLocks noChangeAspect="1" noChangeArrowheads="1"/>
          </p:cNvPicPr>
          <p:nvPr/>
        </p:nvPicPr>
        <p:blipFill>
          <a:blip r:embed="rId2" cstate="print"/>
          <a:stretch>
            <a:fillRect/>
          </a:stretch>
        </p:blipFill>
        <p:spPr bwMode="auto">
          <a:xfrm>
            <a:off x="2495600" y="3140968"/>
            <a:ext cx="7072952" cy="3497614"/>
          </a:xfrm>
          <a:prstGeom prst="rect">
            <a:avLst/>
          </a:prstGeom>
          <a:noFill/>
        </p:spPr>
      </p:pic>
    </p:spTree>
    <p:extLst>
      <p:ext uri="{BB962C8B-B14F-4D97-AF65-F5344CB8AC3E}">
        <p14:creationId xmlns:p14="http://schemas.microsoft.com/office/powerpoint/2010/main" val="11348787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2000" cy="980728"/>
          </a:xfrm>
        </p:spPr>
        <p:txBody>
          <a:bodyPr>
            <a:normAutofit/>
          </a:bodyPr>
          <a:lstStyle/>
          <a:p>
            <a:pPr algn="ctr"/>
            <a:r>
              <a:rPr lang="ru-RU" sz="3600" i="1" dirty="0"/>
              <a:t>«</a:t>
            </a:r>
            <a:r>
              <a:rPr lang="en-US" sz="3600" i="1" dirty="0"/>
              <a:t>Full Resolution Image Compression with Recurrent Neural Networks</a:t>
            </a:r>
            <a:r>
              <a:rPr lang="ru-RU" sz="3600" i="1" dirty="0"/>
              <a:t>»</a:t>
            </a:r>
            <a:endParaRPr lang="ru-RU" sz="3600" dirty="0"/>
          </a:p>
        </p:txBody>
      </p:sp>
      <p:sp>
        <p:nvSpPr>
          <p:cNvPr id="3" name="Содержимое 2"/>
          <p:cNvSpPr>
            <a:spLocks noGrp="1"/>
          </p:cNvSpPr>
          <p:nvPr>
            <p:ph idx="1"/>
          </p:nvPr>
        </p:nvSpPr>
        <p:spPr>
          <a:xfrm>
            <a:off x="335360" y="943125"/>
            <a:ext cx="11665296" cy="2603039"/>
          </a:xfrm>
        </p:spPr>
        <p:txBody>
          <a:bodyPr>
            <a:normAutofit/>
          </a:bodyPr>
          <a:lstStyle/>
          <a:p>
            <a:pPr marL="0" indent="0">
              <a:spcBef>
                <a:spcPts val="0"/>
              </a:spcBef>
              <a:spcAft>
                <a:spcPts val="600"/>
              </a:spcAft>
              <a:buNone/>
            </a:pPr>
            <a:r>
              <a:rPr lang="en-US" sz="2200" b="1" u="sng" dirty="0">
                <a:latin typeface="Calibri Light" panose="020F0302020204030204" pitchFamily="34" charset="0"/>
              </a:rPr>
              <a:t>Algorithm</a:t>
            </a:r>
          </a:p>
          <a:p>
            <a:pPr marL="457200" indent="-457200">
              <a:spcBef>
                <a:spcPts val="0"/>
              </a:spcBef>
              <a:spcAft>
                <a:spcPts val="600"/>
              </a:spcAft>
              <a:buFont typeface="+mj-lt"/>
              <a:buAutoNum type="arabicPeriod"/>
            </a:pPr>
            <a:r>
              <a:rPr lang="en-US" sz="2200" dirty="0">
                <a:latin typeface="Calibri Light" panose="020F0302020204030204" pitchFamily="34" charset="0"/>
              </a:rPr>
              <a:t>The initial residual, </a:t>
            </a:r>
            <a:r>
              <a:rPr lang="en-US" sz="2200" b="1" i="1" dirty="0">
                <a:latin typeface="Calibri Light" panose="020F0302020204030204" pitchFamily="34" charset="0"/>
              </a:rPr>
              <a:t>R[0]</a:t>
            </a:r>
            <a:r>
              <a:rPr lang="en-US" sz="2200" dirty="0">
                <a:latin typeface="Calibri Light" panose="020F0302020204030204" pitchFamily="34" charset="0"/>
              </a:rPr>
              <a:t>, corresponds to the original image </a:t>
            </a:r>
            <a:r>
              <a:rPr lang="en-US" sz="2200" b="1" i="1" dirty="0">
                <a:latin typeface="Calibri Light" panose="020F0302020204030204" pitchFamily="34" charset="0"/>
              </a:rPr>
              <a:t>I</a:t>
            </a:r>
            <a:r>
              <a:rPr lang="en-US" sz="2200" dirty="0">
                <a:latin typeface="Calibri Light" panose="020F0302020204030204" pitchFamily="34" charset="0"/>
              </a:rPr>
              <a:t>: </a:t>
            </a:r>
            <a:r>
              <a:rPr lang="en-US" sz="2200" b="1" i="1" dirty="0">
                <a:latin typeface="Calibri Light" panose="020F0302020204030204" pitchFamily="34" charset="0"/>
              </a:rPr>
              <a:t>R[0] = I</a:t>
            </a:r>
          </a:p>
          <a:p>
            <a:pPr marL="457200" indent="-457200">
              <a:spcBef>
                <a:spcPts val="0"/>
              </a:spcBef>
              <a:spcAft>
                <a:spcPts val="600"/>
              </a:spcAft>
              <a:buFont typeface="+mj-lt"/>
              <a:buAutoNum type="arabicPeriod"/>
            </a:pPr>
            <a:r>
              <a:rPr lang="en-US" sz="2200" dirty="0">
                <a:latin typeface="Calibri Light" panose="020F0302020204030204" pitchFamily="34" charset="0"/>
              </a:rPr>
              <a:t>Set </a:t>
            </a:r>
            <a:r>
              <a:rPr lang="en-US" sz="2200" b="1" i="1" dirty="0" err="1">
                <a:latin typeface="Calibri Light" panose="020F0302020204030204" pitchFamily="34" charset="0"/>
              </a:rPr>
              <a:t>i</a:t>
            </a:r>
            <a:r>
              <a:rPr lang="en-US" sz="2200" dirty="0">
                <a:latin typeface="Calibri Light" panose="020F0302020204030204" pitchFamily="34" charset="0"/>
              </a:rPr>
              <a:t> = 1 for to the first iteration</a:t>
            </a:r>
          </a:p>
          <a:p>
            <a:pPr marL="457200" indent="-457200">
              <a:spcBef>
                <a:spcPts val="0"/>
              </a:spcBef>
              <a:spcAft>
                <a:spcPts val="600"/>
              </a:spcAft>
              <a:buFont typeface="+mj-lt"/>
              <a:buAutoNum type="arabicPeriod"/>
            </a:pPr>
            <a:r>
              <a:rPr lang="en-US" sz="2200" b="1" i="1" dirty="0">
                <a:latin typeface="Calibri Light" panose="020F0302020204030204" pitchFamily="34" charset="0"/>
              </a:rPr>
              <a:t>Iteration[</a:t>
            </a:r>
            <a:r>
              <a:rPr lang="en-US" sz="2200" b="1" i="1" dirty="0" err="1">
                <a:latin typeface="Calibri Light" panose="020F0302020204030204" pitchFamily="34" charset="0"/>
              </a:rPr>
              <a:t>i</a:t>
            </a:r>
            <a:r>
              <a:rPr lang="en-US" sz="2200" b="1" i="1" dirty="0">
                <a:latin typeface="Calibri Light" panose="020F0302020204030204" pitchFamily="34" charset="0"/>
              </a:rPr>
              <a:t>]</a:t>
            </a:r>
            <a:r>
              <a:rPr lang="en-US" sz="2200" dirty="0">
                <a:latin typeface="Calibri Light" panose="020F0302020204030204" pitchFamily="34" charset="0"/>
              </a:rPr>
              <a:t> takes </a:t>
            </a:r>
            <a:r>
              <a:rPr lang="en-US" sz="2200" b="1" i="1" dirty="0">
                <a:latin typeface="Calibri Light" panose="020F0302020204030204" pitchFamily="34" charset="0"/>
              </a:rPr>
              <a:t>R[i-1]</a:t>
            </a:r>
            <a:r>
              <a:rPr lang="en-US" sz="2200" dirty="0">
                <a:latin typeface="Calibri Light" panose="020F0302020204030204" pitchFamily="34" charset="0"/>
              </a:rPr>
              <a:t> as input and runs the encoder and </a:t>
            </a:r>
            <a:r>
              <a:rPr lang="en-US" sz="2200" dirty="0" err="1">
                <a:latin typeface="Calibri Light" panose="020F0302020204030204" pitchFamily="34" charset="0"/>
              </a:rPr>
              <a:t>binarizer</a:t>
            </a:r>
            <a:r>
              <a:rPr lang="en-US" sz="2200" dirty="0">
                <a:latin typeface="Calibri Light" panose="020F0302020204030204" pitchFamily="34" charset="0"/>
              </a:rPr>
              <a:t> to compress the image into </a:t>
            </a:r>
            <a:r>
              <a:rPr lang="en-US" sz="2200" b="1" i="1" dirty="0">
                <a:latin typeface="Calibri Light" panose="020F0302020204030204" pitchFamily="34" charset="0"/>
              </a:rPr>
              <a:t>B[</a:t>
            </a:r>
            <a:r>
              <a:rPr lang="en-US" sz="2200" b="1" i="1" dirty="0" err="1">
                <a:latin typeface="Calibri Light" panose="020F0302020204030204" pitchFamily="34" charset="0"/>
              </a:rPr>
              <a:t>i</a:t>
            </a:r>
            <a:r>
              <a:rPr lang="en-US" sz="2200" b="1" i="1" dirty="0">
                <a:latin typeface="Calibri Light" panose="020F0302020204030204" pitchFamily="34" charset="0"/>
              </a:rPr>
              <a:t>]</a:t>
            </a:r>
          </a:p>
          <a:p>
            <a:pPr marL="457200" indent="-457200">
              <a:spcBef>
                <a:spcPts val="0"/>
              </a:spcBef>
              <a:spcAft>
                <a:spcPts val="600"/>
              </a:spcAft>
              <a:buFont typeface="+mj-lt"/>
              <a:buAutoNum type="arabicPeriod"/>
            </a:pPr>
            <a:r>
              <a:rPr lang="en-US" sz="2200" b="1" i="1" dirty="0">
                <a:latin typeface="Calibri Light" panose="020F0302020204030204" pitchFamily="34" charset="0"/>
              </a:rPr>
              <a:t>Iteration[</a:t>
            </a:r>
            <a:r>
              <a:rPr lang="en-US" sz="2200" b="1" i="1" dirty="0" err="1">
                <a:latin typeface="Calibri Light" panose="020F0302020204030204" pitchFamily="34" charset="0"/>
              </a:rPr>
              <a:t>i</a:t>
            </a:r>
            <a:r>
              <a:rPr lang="en-US" sz="2200" b="1" i="1" dirty="0">
                <a:latin typeface="Calibri Light" panose="020F0302020204030204" pitchFamily="34" charset="0"/>
              </a:rPr>
              <a:t>]</a:t>
            </a:r>
            <a:r>
              <a:rPr lang="en-US" sz="2200" dirty="0">
                <a:latin typeface="Calibri Light" panose="020F0302020204030204" pitchFamily="34" charset="0"/>
              </a:rPr>
              <a:t> runs the decoder on </a:t>
            </a:r>
            <a:r>
              <a:rPr lang="en-US" sz="2200" b="1" i="1" dirty="0">
                <a:latin typeface="Calibri Light" panose="020F0302020204030204" pitchFamily="34" charset="0"/>
              </a:rPr>
              <a:t>B[</a:t>
            </a:r>
            <a:r>
              <a:rPr lang="en-US" sz="2200" b="1" i="1" dirty="0" err="1">
                <a:latin typeface="Calibri Light" panose="020F0302020204030204" pitchFamily="34" charset="0"/>
              </a:rPr>
              <a:t>i</a:t>
            </a:r>
            <a:r>
              <a:rPr lang="en-US" sz="2200" b="1" i="1" dirty="0">
                <a:latin typeface="Calibri Light" panose="020F0302020204030204" pitchFamily="34" charset="0"/>
              </a:rPr>
              <a:t>]</a:t>
            </a:r>
            <a:r>
              <a:rPr lang="en-US" sz="2200" dirty="0">
                <a:latin typeface="Calibri Light" panose="020F0302020204030204" pitchFamily="34" charset="0"/>
              </a:rPr>
              <a:t> to generate a reconstructed image </a:t>
            </a:r>
            <a:r>
              <a:rPr lang="en-US" sz="2200" b="1" i="1" dirty="0">
                <a:latin typeface="Calibri Light" panose="020F0302020204030204" pitchFamily="34" charset="0"/>
              </a:rPr>
              <a:t>P[</a:t>
            </a:r>
            <a:r>
              <a:rPr lang="en-US" sz="2200" b="1" i="1" dirty="0" err="1">
                <a:latin typeface="Calibri Light" panose="020F0302020204030204" pitchFamily="34" charset="0"/>
              </a:rPr>
              <a:t>i</a:t>
            </a:r>
            <a:r>
              <a:rPr lang="en-US" sz="2200" b="1" i="1" dirty="0">
                <a:latin typeface="Calibri Light" panose="020F0302020204030204" pitchFamily="34" charset="0"/>
              </a:rPr>
              <a:t>]</a:t>
            </a:r>
          </a:p>
          <a:p>
            <a:pPr marL="457200" indent="-457200">
              <a:spcBef>
                <a:spcPts val="0"/>
              </a:spcBef>
              <a:spcAft>
                <a:spcPts val="600"/>
              </a:spcAft>
              <a:buFont typeface="+mj-lt"/>
              <a:buAutoNum type="arabicPeriod"/>
            </a:pPr>
            <a:r>
              <a:rPr lang="en-US" sz="2200" dirty="0">
                <a:latin typeface="Calibri Light" panose="020F0302020204030204" pitchFamily="34" charset="0"/>
              </a:rPr>
              <a:t>The residual for </a:t>
            </a:r>
            <a:r>
              <a:rPr lang="en-US" sz="2200" b="1" i="1" dirty="0">
                <a:latin typeface="Calibri Light" panose="020F0302020204030204" pitchFamily="34" charset="0"/>
              </a:rPr>
              <a:t>Iteration[</a:t>
            </a:r>
            <a:r>
              <a:rPr lang="en-US" sz="2200" b="1" i="1" dirty="0" err="1">
                <a:latin typeface="Calibri Light" panose="020F0302020204030204" pitchFamily="34" charset="0"/>
              </a:rPr>
              <a:t>i</a:t>
            </a:r>
            <a:r>
              <a:rPr lang="en-US" sz="2200" b="1" i="1" dirty="0">
                <a:latin typeface="Calibri Light" panose="020F0302020204030204" pitchFamily="34" charset="0"/>
              </a:rPr>
              <a:t>]</a:t>
            </a:r>
            <a:r>
              <a:rPr lang="en-US" sz="2200" dirty="0">
                <a:latin typeface="Calibri Light" panose="020F0302020204030204" pitchFamily="34" charset="0"/>
              </a:rPr>
              <a:t> is calculated: </a:t>
            </a:r>
            <a:r>
              <a:rPr lang="en-US" sz="2200" b="1" i="1" dirty="0">
                <a:latin typeface="Calibri Light" panose="020F0302020204030204" pitchFamily="34" charset="0"/>
              </a:rPr>
              <a:t>R[</a:t>
            </a:r>
            <a:r>
              <a:rPr lang="en-US" sz="2200" b="1" i="1" dirty="0" err="1">
                <a:latin typeface="Calibri Light" panose="020F0302020204030204" pitchFamily="34" charset="0"/>
              </a:rPr>
              <a:t>i</a:t>
            </a:r>
            <a:r>
              <a:rPr lang="en-US" sz="2200" b="1" i="1" dirty="0">
                <a:latin typeface="Calibri Light" panose="020F0302020204030204" pitchFamily="34" charset="0"/>
              </a:rPr>
              <a:t>]</a:t>
            </a:r>
            <a:r>
              <a:rPr lang="en-US" sz="2200" dirty="0">
                <a:latin typeface="Calibri Light" panose="020F0302020204030204" pitchFamily="34" charset="0"/>
              </a:rPr>
              <a:t> = </a:t>
            </a:r>
            <a:r>
              <a:rPr lang="en-US" sz="2200" b="1" i="1" dirty="0">
                <a:latin typeface="Calibri Light" panose="020F0302020204030204" pitchFamily="34" charset="0"/>
              </a:rPr>
              <a:t>I - P[</a:t>
            </a:r>
            <a:r>
              <a:rPr lang="en-US" sz="2200" b="1" i="1" dirty="0" err="1">
                <a:latin typeface="Calibri Light" panose="020F0302020204030204" pitchFamily="34" charset="0"/>
              </a:rPr>
              <a:t>i</a:t>
            </a:r>
            <a:r>
              <a:rPr lang="en-US" sz="2200" b="1" i="1" dirty="0">
                <a:latin typeface="Calibri Light" panose="020F0302020204030204" pitchFamily="34" charset="0"/>
              </a:rPr>
              <a:t>]</a:t>
            </a:r>
          </a:p>
          <a:p>
            <a:pPr marL="457200" indent="-457200">
              <a:spcBef>
                <a:spcPts val="0"/>
              </a:spcBef>
              <a:spcAft>
                <a:spcPts val="600"/>
              </a:spcAft>
              <a:buFont typeface="+mj-lt"/>
              <a:buAutoNum type="arabicPeriod"/>
            </a:pPr>
            <a:r>
              <a:rPr lang="en-US" sz="2200" dirty="0">
                <a:latin typeface="Calibri Light" panose="020F0302020204030204" pitchFamily="34" charset="0"/>
              </a:rPr>
              <a:t>Set </a:t>
            </a:r>
            <a:r>
              <a:rPr lang="en-US" sz="2200" b="1" i="1" dirty="0" err="1">
                <a:latin typeface="Calibri Light" panose="020F0302020204030204" pitchFamily="34" charset="0"/>
              </a:rPr>
              <a:t>i</a:t>
            </a:r>
            <a:r>
              <a:rPr lang="en-US" sz="2200" b="1" i="1" dirty="0">
                <a:latin typeface="Calibri Light" panose="020F0302020204030204" pitchFamily="34" charset="0"/>
              </a:rPr>
              <a:t> </a:t>
            </a:r>
            <a:r>
              <a:rPr lang="en-US" sz="2200" dirty="0">
                <a:latin typeface="Calibri Light" panose="020F0302020204030204" pitchFamily="34" charset="0"/>
              </a:rPr>
              <a:t>= </a:t>
            </a:r>
            <a:r>
              <a:rPr lang="en-US" sz="2200" b="1" i="1" dirty="0" err="1">
                <a:latin typeface="Calibri Light" panose="020F0302020204030204" pitchFamily="34" charset="0"/>
              </a:rPr>
              <a:t>i</a:t>
            </a:r>
            <a:r>
              <a:rPr lang="en-US" sz="2200" dirty="0">
                <a:latin typeface="Calibri Light" panose="020F0302020204030204" pitchFamily="34" charset="0"/>
              </a:rPr>
              <a:t> + 1 and go to Step 3 (up to the desired number of iterations)</a:t>
            </a:r>
          </a:p>
        </p:txBody>
      </p:sp>
      <p:pic>
        <p:nvPicPr>
          <p:cNvPr id="6" name="Picture 5"/>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234480" y="3508561"/>
            <a:ext cx="10058400" cy="333806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16632"/>
            <a:ext cx="12192000" cy="836711"/>
          </a:xfrm>
        </p:spPr>
        <p:txBody>
          <a:bodyPr>
            <a:normAutofit/>
          </a:bodyPr>
          <a:lstStyle/>
          <a:p>
            <a:pPr algn="ctr"/>
            <a:r>
              <a:rPr lang="en-US" sz="3600" dirty="0"/>
              <a:t>Project Strategy</a:t>
            </a:r>
            <a:endParaRPr lang="ru-RU" sz="3600" dirty="0"/>
          </a:p>
        </p:txBody>
      </p:sp>
      <p:sp>
        <p:nvSpPr>
          <p:cNvPr id="3" name="Объект 2"/>
          <p:cNvSpPr>
            <a:spLocks noGrp="1"/>
          </p:cNvSpPr>
          <p:nvPr>
            <p:ph idx="1"/>
          </p:nvPr>
        </p:nvSpPr>
        <p:spPr>
          <a:xfrm>
            <a:off x="407368" y="1340768"/>
            <a:ext cx="11784632" cy="2088232"/>
          </a:xfrm>
        </p:spPr>
        <p:txBody>
          <a:bodyPr>
            <a:noAutofit/>
          </a:bodyPr>
          <a:lstStyle/>
          <a:p>
            <a:pPr>
              <a:lnSpc>
                <a:spcPct val="100000"/>
              </a:lnSpc>
              <a:spcBef>
                <a:spcPts val="0"/>
              </a:spcBef>
              <a:spcAft>
                <a:spcPts val="600"/>
              </a:spcAft>
              <a:buFont typeface="Arial" panose="020B0604020202020204" pitchFamily="34" charset="0"/>
              <a:buChar char="•"/>
            </a:pPr>
            <a:r>
              <a:rPr lang="ru-RU" sz="2200" dirty="0">
                <a:latin typeface="Calibri Light" panose="020F0302020204030204" pitchFamily="34" charset="0"/>
              </a:rPr>
              <a:t> </a:t>
            </a:r>
            <a:r>
              <a:rPr lang="en-US" sz="2200" dirty="0">
                <a:latin typeface="Calibri Light" panose="020F0302020204030204" pitchFamily="34" charset="0"/>
              </a:rPr>
              <a:t>Perform benchmarking of</a:t>
            </a:r>
            <a:r>
              <a:rPr lang="ru-RU" sz="2200" dirty="0">
                <a:latin typeface="Calibri Light" panose="020F0302020204030204" pitchFamily="34" charset="0"/>
              </a:rPr>
              <a:t> </a:t>
            </a:r>
            <a:r>
              <a:rPr lang="en-US" sz="2200" i="1" dirty="0" err="1">
                <a:latin typeface="Calibri Light" panose="020F0302020204030204" pitchFamily="34" charset="0"/>
              </a:rPr>
              <a:t>Toderici</a:t>
            </a:r>
            <a:r>
              <a:rPr lang="ru-RU" sz="2200" i="1" dirty="0">
                <a:latin typeface="Calibri Light" panose="020F0302020204030204" pitchFamily="34" charset="0"/>
              </a:rPr>
              <a:t> </a:t>
            </a:r>
            <a:r>
              <a:rPr lang="en-US" sz="2200" i="1" dirty="0">
                <a:latin typeface="Calibri Light" panose="020F0302020204030204" pitchFamily="34" charset="0"/>
              </a:rPr>
              <a:t>et al.</a:t>
            </a:r>
            <a:r>
              <a:rPr lang="en-US" sz="2200" dirty="0">
                <a:latin typeface="Calibri Light" panose="020F0302020204030204" pitchFamily="34" charset="0"/>
              </a:rPr>
              <a:t> compression Method by comparison of compression results via popular compression algorithms </a:t>
            </a:r>
            <a:r>
              <a:rPr lang="ru-RU" sz="2200" dirty="0">
                <a:latin typeface="Calibri Light" panose="020F0302020204030204" pitchFamily="34" charset="0"/>
              </a:rPr>
              <a:t>(</a:t>
            </a:r>
            <a:r>
              <a:rPr lang="ru-RU" sz="2200" dirty="0" err="1">
                <a:latin typeface="Calibri Light" panose="020F0302020204030204" pitchFamily="34" charset="0"/>
              </a:rPr>
              <a:t>jpeg</a:t>
            </a:r>
            <a:r>
              <a:rPr lang="ru-RU" sz="2200" dirty="0">
                <a:latin typeface="Calibri Light" panose="020F0302020204030204" pitchFamily="34" charset="0"/>
              </a:rPr>
              <a:t>, jpeg2000, </a:t>
            </a:r>
            <a:r>
              <a:rPr lang="ru-RU" sz="2200" dirty="0" err="1">
                <a:latin typeface="Calibri Light" panose="020F0302020204030204" pitchFamily="34" charset="0"/>
              </a:rPr>
              <a:t>png</a:t>
            </a:r>
            <a:r>
              <a:rPr lang="ru-RU" sz="2200" dirty="0">
                <a:latin typeface="Calibri Light" panose="020F0302020204030204" pitchFamily="34" charset="0"/>
              </a:rPr>
              <a:t>, </a:t>
            </a:r>
            <a:r>
              <a:rPr lang="ru-RU" sz="2200" dirty="0" err="1">
                <a:latin typeface="Calibri Light" panose="020F0302020204030204" pitchFamily="34" charset="0"/>
              </a:rPr>
              <a:t>webp</a:t>
            </a:r>
            <a:r>
              <a:rPr lang="ru-RU" sz="2200" dirty="0">
                <a:latin typeface="Calibri Light" panose="020F0302020204030204" pitchFamily="34" charset="0"/>
              </a:rPr>
              <a:t>)</a:t>
            </a:r>
          </a:p>
          <a:p>
            <a:pPr>
              <a:lnSpc>
                <a:spcPct val="100000"/>
              </a:lnSpc>
              <a:spcBef>
                <a:spcPts val="0"/>
              </a:spcBef>
              <a:spcAft>
                <a:spcPts val="600"/>
              </a:spcAft>
              <a:buFont typeface="Arial" panose="020B0604020202020204" pitchFamily="34" charset="0"/>
              <a:buChar char="•"/>
            </a:pPr>
            <a:r>
              <a:rPr lang="ru-RU" sz="2200" dirty="0">
                <a:latin typeface="Calibri Light" panose="020F0302020204030204" pitchFamily="34" charset="0"/>
              </a:rPr>
              <a:t> </a:t>
            </a:r>
            <a:r>
              <a:rPr lang="en-US" sz="2200" dirty="0">
                <a:latin typeface="Calibri Light" panose="020F0302020204030204" pitchFamily="34" charset="0"/>
              </a:rPr>
              <a:t>Quantitatively and qualitatively evaluate results of compression Method also by processing time and compression size</a:t>
            </a:r>
          </a:p>
          <a:p>
            <a:pPr>
              <a:lnSpc>
                <a:spcPct val="100000"/>
              </a:lnSpc>
              <a:spcBef>
                <a:spcPts val="0"/>
              </a:spcBef>
              <a:spcAft>
                <a:spcPts val="600"/>
              </a:spcAft>
              <a:buFont typeface="Arial" panose="020B0604020202020204" pitchFamily="34" charset="0"/>
              <a:buChar char="•"/>
            </a:pPr>
            <a:r>
              <a:rPr lang="en-US" sz="2200" dirty="0">
                <a:latin typeface="Calibri Light" panose="020F0302020204030204" pitchFamily="34" charset="0"/>
              </a:rPr>
              <a:t> Answer the question of applicability of the Method in real life</a:t>
            </a:r>
            <a:endParaRPr lang="ru-RU" sz="2200" dirty="0">
              <a:latin typeface="Calibri Light" panose="020F0302020204030204" pitchFamily="34" charset="0"/>
            </a:endParaRPr>
          </a:p>
        </p:txBody>
      </p:sp>
    </p:spTree>
    <p:extLst>
      <p:ext uri="{BB962C8B-B14F-4D97-AF65-F5344CB8AC3E}">
        <p14:creationId xmlns:p14="http://schemas.microsoft.com/office/powerpoint/2010/main" val="3530263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2000" cy="908720"/>
          </a:xfrm>
        </p:spPr>
        <p:txBody>
          <a:bodyPr>
            <a:normAutofit/>
          </a:bodyPr>
          <a:lstStyle/>
          <a:p>
            <a:pPr algn="ctr"/>
            <a:r>
              <a:rPr lang="en-US" sz="3600" dirty="0">
                <a:latin typeface="Calibri Light" panose="020F0302020204030204" pitchFamily="34" charset="0"/>
              </a:rPr>
              <a:t>Recurrent</a:t>
            </a:r>
            <a:r>
              <a:rPr lang="en-US" sz="3600" dirty="0"/>
              <a:t> Neural Networks</a:t>
            </a:r>
            <a:endParaRPr lang="ru-RU" sz="3600" dirty="0"/>
          </a:p>
        </p:txBody>
      </p:sp>
      <p:sp>
        <p:nvSpPr>
          <p:cNvPr id="3" name="Содержимое 2"/>
          <p:cNvSpPr>
            <a:spLocks noGrp="1"/>
          </p:cNvSpPr>
          <p:nvPr>
            <p:ph idx="1"/>
          </p:nvPr>
        </p:nvSpPr>
        <p:spPr>
          <a:xfrm>
            <a:off x="119336" y="843285"/>
            <a:ext cx="11881320" cy="1301824"/>
          </a:xfrm>
        </p:spPr>
        <p:txBody>
          <a:bodyPr>
            <a:noAutofit/>
          </a:bodyPr>
          <a:lstStyle/>
          <a:p>
            <a:pPr marL="4572" lvl="1" indent="0">
              <a:buNone/>
            </a:pPr>
            <a:r>
              <a:rPr lang="en-US" sz="2200" dirty="0">
                <a:latin typeface="Calibri Light" panose="020F0302020204030204" pitchFamily="34" charset="0"/>
              </a:rPr>
              <a:t>A Recurrent Neural Network is a class of artificial neural network where connections between units have form of directed cycle. This creates an internal state of the network which allows it to exhibit dynamic temporal behavior. Unlike feedforward neural networks, RNNs can use their internal memory to process arbitrary sequences of inputs.</a:t>
            </a:r>
            <a:endParaRPr lang="ru-RU" sz="2200" dirty="0">
              <a:latin typeface="Calibri Light" panose="020F0302020204030204"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1680" y="2162664"/>
            <a:ext cx="6242672" cy="468200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2000" cy="985251"/>
          </a:xfrm>
        </p:spPr>
        <p:txBody>
          <a:bodyPr>
            <a:normAutofit/>
          </a:bodyPr>
          <a:lstStyle/>
          <a:p>
            <a:pPr algn="ctr"/>
            <a:r>
              <a:rPr lang="en-US" sz="3600" dirty="0">
                <a:latin typeface="Calibri Light" panose="020F0302020204030204" pitchFamily="34" charset="0"/>
              </a:rPr>
              <a:t>Long Short-Term Memory</a:t>
            </a:r>
            <a:endParaRPr lang="ru-RU" sz="3600" dirty="0">
              <a:latin typeface="Calibri Light" panose="020F0302020204030204" pitchFamily="34" charset="0"/>
            </a:endParaRPr>
          </a:p>
        </p:txBody>
      </p:sp>
      <p:sp>
        <p:nvSpPr>
          <p:cNvPr id="3" name="Содержимое 2"/>
          <p:cNvSpPr>
            <a:spLocks noGrp="1"/>
          </p:cNvSpPr>
          <p:nvPr>
            <p:ph idx="1"/>
          </p:nvPr>
        </p:nvSpPr>
        <p:spPr>
          <a:xfrm>
            <a:off x="191344" y="985251"/>
            <a:ext cx="11737304" cy="1507645"/>
          </a:xfrm>
        </p:spPr>
        <p:txBody>
          <a:bodyPr>
            <a:normAutofit/>
          </a:bodyPr>
          <a:lstStyle/>
          <a:p>
            <a:pPr marL="0" indent="0">
              <a:buNone/>
            </a:pPr>
            <a:r>
              <a:rPr lang="en-US" sz="2200" dirty="0">
                <a:latin typeface="Calibri Light" panose="020F0302020204030204" pitchFamily="34" charset="0"/>
              </a:rPr>
              <a:t>Long Short-Term Memory is a kind of RNN building block proposed in 1997.</a:t>
            </a:r>
          </a:p>
          <a:p>
            <a:pPr marL="0" indent="0">
              <a:buNone/>
            </a:pPr>
            <a:r>
              <a:rPr lang="en-US" sz="2200" dirty="0">
                <a:latin typeface="Calibri Light" panose="020F0302020204030204" pitchFamily="34" charset="0"/>
              </a:rPr>
              <a:t>A LSTM block may be described as a "smart" unit that can remember a value for an arbitrary length of time. A LSTM block contains gates that determine when the input is significant enough to remember, when it should continue to remember or forget the value, and when it should output the value.</a:t>
            </a:r>
            <a:endParaRPr lang="ru-RU" sz="2200" dirty="0">
              <a:latin typeface="Calibri Light" panose="020F0302020204030204" pitchFamily="34" charset="0"/>
            </a:endParaRPr>
          </a:p>
        </p:txBody>
      </p:sp>
      <p:pic>
        <p:nvPicPr>
          <p:cNvPr id="1026" name="Picture 2" descr="A LSTM neural network."/>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11524" y="3181407"/>
            <a:ext cx="8568952" cy="321959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12192000" cy="985251"/>
          </a:xfrm>
        </p:spPr>
        <p:txBody>
          <a:bodyPr>
            <a:normAutofit/>
          </a:bodyPr>
          <a:lstStyle/>
          <a:p>
            <a:pPr algn="ctr"/>
            <a:r>
              <a:rPr lang="en-US" sz="3600" dirty="0">
                <a:latin typeface="Calibri Light" panose="020F0302020204030204" pitchFamily="34" charset="0"/>
              </a:rPr>
              <a:t>Gated recurrent unit</a:t>
            </a:r>
            <a:endParaRPr lang="ru-RU" sz="3600" dirty="0">
              <a:latin typeface="Calibri Light" panose="020F0302020204030204" pitchFamily="34" charset="0"/>
            </a:endParaRPr>
          </a:p>
        </p:txBody>
      </p:sp>
      <p:sp>
        <p:nvSpPr>
          <p:cNvPr id="3" name="Содержимое 2"/>
          <p:cNvSpPr>
            <a:spLocks noGrp="1"/>
          </p:cNvSpPr>
          <p:nvPr>
            <p:ph idx="1"/>
          </p:nvPr>
        </p:nvSpPr>
        <p:spPr>
          <a:xfrm>
            <a:off x="119336" y="985251"/>
            <a:ext cx="11953328" cy="1291621"/>
          </a:xfrm>
        </p:spPr>
        <p:txBody>
          <a:bodyPr>
            <a:normAutofit/>
          </a:bodyPr>
          <a:lstStyle/>
          <a:p>
            <a:pPr marL="0" indent="0">
              <a:buNone/>
            </a:pPr>
            <a:r>
              <a:rPr lang="en-US" sz="2200" dirty="0">
                <a:latin typeface="Calibri Light" panose="020F0302020204030204" pitchFamily="34" charset="0"/>
              </a:rPr>
              <a:t>Gated Recurrent Unit is a kind of RNN building block introduced in 2014. </a:t>
            </a:r>
            <a:endParaRPr lang="ru-RU" sz="2200" dirty="0">
              <a:latin typeface="Calibri Light" panose="020F0302020204030204" pitchFamily="34" charset="0"/>
            </a:endParaRPr>
          </a:p>
          <a:p>
            <a:pPr marL="0" indent="0">
              <a:buNone/>
            </a:pPr>
            <a:r>
              <a:rPr lang="en-US" sz="2200" dirty="0">
                <a:latin typeface="Calibri Light" panose="020F0302020204030204" pitchFamily="34" charset="0"/>
              </a:rPr>
              <a:t>Their performance on polyphonic music modeling and speech signal modeling was found to be similar to that of LSTM unit but it have fewer parameters than LSTM, as they lack an output gate.</a:t>
            </a:r>
            <a:endParaRPr lang="ru-RU" sz="2200" dirty="0">
              <a:latin typeface="Calibri Light" panose="020F0302020204030204" pitchFamily="34" charset="0"/>
            </a:endParaRPr>
          </a:p>
        </p:txBody>
      </p:sp>
      <p:pic>
        <p:nvPicPr>
          <p:cNvPr id="4" name="Объект 3"/>
          <p:cNvPicPr>
            <a:picLocks noChangeAspect="1"/>
          </p:cNvPicPr>
          <p:nvPr/>
        </p:nvPicPr>
        <p:blipFill rotWithShape="1">
          <a:blip r:embed="rId2">
            <a:extLst>
              <a:ext uri="{28A0092B-C50C-407E-A947-70E740481C1C}">
                <a14:useLocalDpi xmlns:a14="http://schemas.microsoft.com/office/drawing/2010/main" val="0"/>
              </a:ext>
            </a:extLst>
          </a:blip>
          <a:srcRect t="32438"/>
          <a:stretch/>
        </p:blipFill>
        <p:spPr>
          <a:xfrm>
            <a:off x="3071664" y="2276872"/>
            <a:ext cx="7793438" cy="3024336"/>
          </a:xfrm>
          <a:prstGeom prst="rect">
            <a:avLst/>
          </a:prstGeom>
        </p:spPr>
      </p:pic>
      <p:sp>
        <p:nvSpPr>
          <p:cNvPr id="5" name="Rectangle 4"/>
          <p:cNvSpPr/>
          <p:nvPr/>
        </p:nvSpPr>
        <p:spPr>
          <a:xfrm>
            <a:off x="119336" y="5736312"/>
            <a:ext cx="11953328" cy="769441"/>
          </a:xfrm>
          <a:prstGeom prst="rect">
            <a:avLst/>
          </a:prstGeom>
        </p:spPr>
        <p:txBody>
          <a:bodyPr wrap="square">
            <a:spAutoFit/>
          </a:bodyPr>
          <a:lstStyle/>
          <a:p>
            <a:r>
              <a:rPr lang="en-US" sz="2200" dirty="0">
                <a:latin typeface="Calibri Light" panose="020F0302020204030204" pitchFamily="34" charset="0"/>
              </a:rPr>
              <a:t>Residual GRU combines existing GRUs with the residual connections to achieve significant image quality gains for a given compression rate.</a:t>
            </a:r>
            <a:endParaRPr lang="ru-RU" sz="2200" dirty="0">
              <a:latin typeface="Calibri Light" panose="020F030202020403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p:cNvSpPr>
            <a:spLocks noGrp="1"/>
          </p:cNvSpPr>
          <p:nvPr>
            <p:ph type="title"/>
          </p:nvPr>
        </p:nvSpPr>
        <p:spPr>
          <a:xfrm>
            <a:off x="0" y="2492896"/>
            <a:ext cx="12192000" cy="1658198"/>
          </a:xfrm>
        </p:spPr>
        <p:txBody>
          <a:bodyPr/>
          <a:lstStyle/>
          <a:p>
            <a:pPr algn="ctr"/>
            <a:r>
              <a:rPr lang="en-US" dirty="0"/>
              <a:t>Benchmarking</a:t>
            </a:r>
            <a:endParaRPr lang="ru-RU"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txBox="1">
            <a:spLocks/>
          </p:cNvSpPr>
          <p:nvPr/>
        </p:nvSpPr>
        <p:spPr>
          <a:xfrm>
            <a:off x="0" y="116632"/>
            <a:ext cx="12192000" cy="985251"/>
          </a:xfrm>
          <a:prstGeom prst="rect">
            <a:avLst/>
          </a:prstGeom>
        </p:spPr>
        <p:txBody>
          <a:bodyP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lnSpc>
                <a:spcPct val="100000"/>
              </a:lnSpc>
            </a:pPr>
            <a:r>
              <a:rPr lang="en-US" sz="3600" dirty="0">
                <a:latin typeface="Calibri Light" panose="020F0302020204030204" pitchFamily="34" charset="0"/>
              </a:rPr>
              <a:t>Benchmarking Results</a:t>
            </a:r>
            <a:endParaRPr lang="ru-RU" sz="3600" dirty="0">
              <a:latin typeface="Calibri Light" panose="020F0302020204030204" pitchFamily="34" charset="0"/>
            </a:endParaRPr>
          </a:p>
        </p:txBody>
      </p:sp>
      <p:pic>
        <p:nvPicPr>
          <p:cNvPr id="3" name="Рисунок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908720"/>
            <a:ext cx="12192000" cy="5765517"/>
          </a:xfrm>
          <a:prstGeom prst="rect">
            <a:avLst/>
          </a:prstGeom>
        </p:spPr>
      </p:pic>
    </p:spTree>
    <p:extLst>
      <p:ext uri="{BB962C8B-B14F-4D97-AF65-F5344CB8AC3E}">
        <p14:creationId xmlns:p14="http://schemas.microsoft.com/office/powerpoint/2010/main" val="1168129539"/>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docProps/app.xml><?xml version="1.0" encoding="utf-8"?>
<Properties xmlns="http://schemas.openxmlformats.org/officeDocument/2006/extended-properties" xmlns:vt="http://schemas.openxmlformats.org/officeDocument/2006/docPropsVTypes">
  <Template>TM03457491[[fn=Metropolitan]]</Template>
  <TotalTime>326</TotalTime>
  <Words>462</Words>
  <Application>Microsoft Office PowerPoint</Application>
  <PresentationFormat>Широкоэкранный</PresentationFormat>
  <Paragraphs>33</Paragraphs>
  <Slides>12</Slides>
  <Notes>0</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12</vt:i4>
      </vt:variant>
    </vt:vector>
  </HeadingPairs>
  <TitlesOfParts>
    <vt:vector size="17" baseType="lpstr">
      <vt:lpstr>Arial</vt:lpstr>
      <vt:lpstr>Calibri Light</vt:lpstr>
      <vt:lpstr>Courier New</vt:lpstr>
      <vt:lpstr>Times New Roman</vt:lpstr>
      <vt:lpstr>Metropolitan</vt:lpstr>
      <vt:lpstr>Image Compression Benchmarking</vt:lpstr>
      <vt:lpstr>«Full Resolution Image Compression with Recurrent Neural Networks»</vt:lpstr>
      <vt:lpstr>«Full Resolution Image Compression with Recurrent Neural Networks»</vt:lpstr>
      <vt:lpstr>Project Strategy</vt:lpstr>
      <vt:lpstr>Recurrent Neural Networks</vt:lpstr>
      <vt:lpstr>Long Short-Term Memory</vt:lpstr>
      <vt:lpstr>Gated recurrent unit</vt:lpstr>
      <vt:lpstr>Benchmarking</vt:lpstr>
      <vt:lpstr>Презентация PowerPoint</vt:lpstr>
      <vt:lpstr>Презентация PowerPoint</vt:lpstr>
      <vt:lpstr>Презентация PowerPoint</vt:lpstr>
      <vt:lpstr>Презентация PowerPoint</vt:lpstr>
    </vt:vector>
  </TitlesOfParts>
  <Company>Reanimator Extreme Edition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Compression with Neural Networks</dc:title>
  <dc:creator>Vlad</dc:creator>
  <cp:lastModifiedBy>Alexandr Rassadin</cp:lastModifiedBy>
  <cp:revision>105</cp:revision>
  <dcterms:created xsi:type="dcterms:W3CDTF">2016-10-15T08:34:06Z</dcterms:created>
  <dcterms:modified xsi:type="dcterms:W3CDTF">2016-10-26T12:00:51Z</dcterms:modified>
</cp:coreProperties>
</file>

<file path=docProps/thumbnail.jpeg>
</file>